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2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3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4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71" r:id="rId2"/>
    <p:sldId id="265" r:id="rId3"/>
    <p:sldId id="295" r:id="rId4"/>
    <p:sldId id="287" r:id="rId5"/>
    <p:sldId id="260" r:id="rId6"/>
    <p:sldId id="296" r:id="rId7"/>
    <p:sldId id="298" r:id="rId8"/>
    <p:sldId id="273" r:id="rId9"/>
    <p:sldId id="294" r:id="rId10"/>
    <p:sldId id="276" r:id="rId11"/>
    <p:sldId id="285" r:id="rId12"/>
    <p:sldId id="291" r:id="rId13"/>
    <p:sldId id="278" r:id="rId14"/>
    <p:sldId id="282" r:id="rId15"/>
    <p:sldId id="284" r:id="rId16"/>
    <p:sldId id="293" r:id="rId17"/>
    <p:sldId id="292" r:id="rId18"/>
    <p:sldId id="266" r:id="rId19"/>
    <p:sldId id="299" r:id="rId20"/>
    <p:sldId id="288" r:id="rId21"/>
    <p:sldId id="277" r:id="rId22"/>
    <p:sldId id="300" r:id="rId23"/>
    <p:sldId id="272" r:id="rId24"/>
    <p:sldId id="280" r:id="rId25"/>
    <p:sldId id="256" r:id="rId26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ABAB"/>
    <a:srgbClr val="A888A9"/>
    <a:srgbClr val="FF9900"/>
    <a:srgbClr val="FFC91D"/>
    <a:srgbClr val="33CCCC"/>
    <a:srgbClr val="BAA1BB"/>
    <a:srgbClr val="74B230"/>
    <a:srgbClr val="DB7E6F"/>
    <a:srgbClr val="285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90"/>
    <p:restoredTop sz="94614"/>
  </p:normalViewPr>
  <p:slideViewPr>
    <p:cSldViewPr snapToGrid="0" snapToObjects="1">
      <p:cViewPr varScale="1">
        <p:scale>
          <a:sx n="53" d="100"/>
          <a:sy n="53" d="100"/>
        </p:scale>
        <p:origin x="14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Kinesiology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633</c:v>
                </c:pt>
                <c:pt idx="1">
                  <c:v>673</c:v>
                </c:pt>
                <c:pt idx="2">
                  <c:v>616</c:v>
                </c:pt>
                <c:pt idx="3">
                  <c:v>626</c:v>
                </c:pt>
                <c:pt idx="4">
                  <c:v>602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Rehab Sci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34</c:v>
                </c:pt>
                <c:pt idx="2">
                  <c:v>117</c:v>
                </c:pt>
                <c:pt idx="3">
                  <c:v>195</c:v>
                </c:pt>
                <c:pt idx="4">
                  <c:v>240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Nutrition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59</c:v>
                </c:pt>
                <c:pt idx="1">
                  <c:v>56</c:v>
                </c:pt>
                <c:pt idx="2">
                  <c:v>43</c:v>
                </c:pt>
                <c:pt idx="3">
                  <c:v>48</c:v>
                </c:pt>
                <c:pt idx="4">
                  <c:v>63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DHD</c:v>
                </c:pt>
              </c:strCache>
            </c:strRef>
          </c:tx>
          <c:spPr>
            <a:solidFill>
              <a:srgbClr val="FFC91D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28</c:v>
                </c:pt>
                <c:pt idx="4">
                  <c:v>49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HIM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86</c:v>
                </c:pt>
                <c:pt idx="1">
                  <c:v>104</c:v>
                </c:pt>
                <c:pt idx="2">
                  <c:v>114</c:v>
                </c:pt>
                <c:pt idx="3">
                  <c:v>98</c:v>
                </c:pt>
                <c:pt idx="4">
                  <c:v>79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AHS Undeclared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6584616"/>
        <c:axId val="170999952"/>
      </c:barChart>
      <c:catAx>
        <c:axId val="31658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99952"/>
        <c:crosses val="autoZero"/>
        <c:auto val="1"/>
        <c:lblAlgn val="ctr"/>
        <c:lblOffset val="100"/>
        <c:noMultiLvlLbl val="0"/>
      </c:catAx>
      <c:valAx>
        <c:axId val="17099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dirty="0" smtClean="0"/>
                  <a:t>Number of Enrolled Undergraduate Students</a:t>
                </a:r>
                <a:endParaRPr lang="en-US" sz="1500" b="1" dirty="0"/>
              </a:p>
            </c:rich>
          </c:tx>
          <c:layout>
            <c:manualLayout>
              <c:xMode val="edge"/>
              <c:yMode val="edge"/>
              <c:x val="0"/>
              <c:y val="0.12228110696039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584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3016583567366118"/>
          <c:w val="0.99879835892753244"/>
          <c:h val="6.98341643263388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What is highest</a:t>
            </a:r>
            <a:r>
              <a:rPr lang="en-US" sz="2400" b="1" baseline="0" dirty="0" smtClean="0"/>
              <a:t> level of education earned by parents?</a:t>
            </a:r>
            <a:endParaRPr lang="en-US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 is highest level of education obtained by your parents?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No exposure to college</c:v>
                </c:pt>
                <c:pt idx="1">
                  <c:v>Some college experience</c:v>
                </c:pt>
                <c:pt idx="2">
                  <c:v>Associate's degree</c:v>
                </c:pt>
                <c:pt idx="3">
                  <c:v>One parent earned 4 year degree</c:v>
                </c:pt>
                <c:pt idx="4">
                  <c:v>Both parents earned 4 year degree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11.6</c:v>
                </c:pt>
                <c:pt idx="2">
                  <c:v>8.1999999999999993</c:v>
                </c:pt>
                <c:pt idx="3">
                  <c:v>20.2</c:v>
                </c:pt>
                <c:pt idx="4">
                  <c:v>19.2</c:v>
                </c:pt>
                <c:pt idx="5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942339619623758"/>
          <c:y val="0.22284395440398067"/>
          <c:w val="0.2919112361020057"/>
          <c:h val="0.776245827478340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Religious Affiliation</c:v>
                </c:pt>
              </c:strCache>
            </c:strRef>
          </c:tx>
          <c:dPt>
            <c:idx val="0"/>
            <c:bubble3D val="0"/>
            <c:spPr>
              <a:solidFill>
                <a:srgbClr val="A888A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solidFill>
                <a:srgbClr val="FFABAB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Buddhist</c:v>
                </c:pt>
                <c:pt idx="1">
                  <c:v>Hindu</c:v>
                </c:pt>
                <c:pt idx="2">
                  <c:v>Jewish</c:v>
                </c:pt>
                <c:pt idx="3">
                  <c:v>Muslim</c:v>
                </c:pt>
                <c:pt idx="4">
                  <c:v>Protestant Christian</c:v>
                </c:pt>
                <c:pt idx="5">
                  <c:v>Roman Catholic</c:v>
                </c:pt>
                <c:pt idx="6">
                  <c:v>Other religion</c:v>
                </c:pt>
                <c:pt idx="7">
                  <c:v>No affiliation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2.2999999999999998</c:v>
                </c:pt>
                <c:pt idx="1">
                  <c:v>4.9000000000000004</c:v>
                </c:pt>
                <c:pt idx="2">
                  <c:v>0.5</c:v>
                </c:pt>
                <c:pt idx="3">
                  <c:v>11.2</c:v>
                </c:pt>
                <c:pt idx="4">
                  <c:v>9.6999999999999993</c:v>
                </c:pt>
                <c:pt idx="5">
                  <c:v>30.9</c:v>
                </c:pt>
                <c:pt idx="6">
                  <c:v>10.199999999999999</c:v>
                </c:pt>
                <c:pt idx="7">
                  <c:v>30.2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093733872107193"/>
          <c:y val="0.11784246785148296"/>
          <c:w val="0.25069715312535712"/>
          <c:h val="0.68955617681242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 smtClean="0"/>
              <a:t>FRESHMEN only</a:t>
            </a:r>
            <a:endParaRPr lang="en-US" sz="2400" b="1" u="sng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Freshmen only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UIC Residence Hall</c:v>
                </c:pt>
                <c:pt idx="1">
                  <c:v>Off campus - walking distance</c:v>
                </c:pt>
                <c:pt idx="2">
                  <c:v>Off campus - commuting</c:v>
                </c:pt>
                <c:pt idx="3">
                  <c:v>With parents/relatives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36.5</c:v>
                </c:pt>
                <c:pt idx="1">
                  <c:v>2</c:v>
                </c:pt>
                <c:pt idx="2">
                  <c:v>4</c:v>
                </c:pt>
                <c:pt idx="3">
                  <c:v>57.3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 smtClean="0"/>
              <a:t>ALL UNDERGRADUATES</a:t>
            </a:r>
            <a:endParaRPr lang="en-US" sz="2400" b="1" u="sng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Undergraduates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On campus or in campus-owned housing</c:v>
                </c:pt>
                <c:pt idx="1">
                  <c:v>Off campus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Average High</a:t>
            </a:r>
            <a:r>
              <a:rPr lang="en-US" sz="2400" b="1" baseline="0" dirty="0" smtClean="0"/>
              <a:t> School GPA</a:t>
            </a:r>
            <a:endParaRPr lang="en-US" sz="2400" b="1" dirty="0"/>
          </a:p>
        </c:rich>
      </c:tx>
      <c:layout>
        <c:manualLayout>
          <c:xMode val="edge"/>
          <c:yMode val="edge"/>
          <c:x val="0.28714497631896102"/>
          <c:y val="1.2367805686385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Average High School GPA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3.50 - 4.00</c:v>
                </c:pt>
                <c:pt idx="1">
                  <c:v>3.00 - 3.49</c:v>
                </c:pt>
                <c:pt idx="2">
                  <c:v>2.50 - 2.99</c:v>
                </c:pt>
                <c:pt idx="3">
                  <c:v>2.00 - 2.49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94</c:v>
                </c:pt>
                <c:pt idx="1">
                  <c:v>117</c:v>
                </c:pt>
                <c:pt idx="2">
                  <c:v>33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398238698732658"/>
          <c:y val="0.35316220445326701"/>
          <c:w val="0.125841598028755"/>
          <c:h val="0.274616705146448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ACT Score Distribution</a:t>
            </a:r>
            <a:endParaRPr lang="en-US" sz="2400" b="1" dirty="0"/>
          </a:p>
        </c:rich>
      </c:tx>
      <c:layout>
        <c:manualLayout>
          <c:xMode val="edge"/>
          <c:yMode val="edge"/>
          <c:x val="0.30664249307224067"/>
          <c:y val="7.42068341183156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Average High School GPA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solidFill>
                <a:srgbClr val="A888A9"/>
              </a:soli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Pt>
            <c:idx val="8"/>
            <c:bubble3D val="0"/>
            <c:spPr>
              <a:solidFill>
                <a:srgbClr val="FFCCCC"/>
              </a:soli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15-16</c:v>
                </c:pt>
                <c:pt idx="1">
                  <c:v>17-18</c:v>
                </c:pt>
                <c:pt idx="2">
                  <c:v>19-20</c:v>
                </c:pt>
                <c:pt idx="3">
                  <c:v>21-22</c:v>
                </c:pt>
                <c:pt idx="4">
                  <c:v>23-24</c:v>
                </c:pt>
                <c:pt idx="5">
                  <c:v>25-26</c:v>
                </c:pt>
                <c:pt idx="6">
                  <c:v>27-28</c:v>
                </c:pt>
                <c:pt idx="7">
                  <c:v>29-30</c:v>
                </c:pt>
                <c:pt idx="8">
                  <c:v>31 &gt;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14</c:v>
                </c:pt>
                <c:pt idx="1">
                  <c:v>34</c:v>
                </c:pt>
                <c:pt idx="2">
                  <c:v>45</c:v>
                </c:pt>
                <c:pt idx="3">
                  <c:v>51</c:v>
                </c:pt>
                <c:pt idx="4">
                  <c:v>46</c:v>
                </c:pt>
                <c:pt idx="5">
                  <c:v>25</c:v>
                </c:pt>
                <c:pt idx="6">
                  <c:v>13</c:v>
                </c:pt>
                <c:pt idx="7">
                  <c:v>9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398238698732658"/>
          <c:y val="0.35316220445326701"/>
          <c:w val="0.125841598028755"/>
          <c:h val="0.48486940181500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Reg. Same Program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42.3</c:v>
                </c:pt>
                <c:pt idx="1">
                  <c:v>55.3</c:v>
                </c:pt>
                <c:pt idx="2">
                  <c:v>55.3</c:v>
                </c:pt>
                <c:pt idx="3">
                  <c:v>57.1</c:v>
                </c:pt>
                <c:pt idx="4">
                  <c:v>46.5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Reg. Different Program, Same College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Sheet1!$B$3:$F$3</c:f>
              <c:numCache>
                <c:formatCode>0.0</c:formatCode>
                <c:ptCount val="5"/>
                <c:pt idx="0">
                  <c:v>31.7</c:v>
                </c:pt>
                <c:pt idx="1">
                  <c:v>32</c:v>
                </c:pt>
                <c:pt idx="2">
                  <c:v>21.9</c:v>
                </c:pt>
                <c:pt idx="3">
                  <c:v>19.600000000000001</c:v>
                </c:pt>
                <c:pt idx="4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Reg. Different Program, Different College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Sheet1!$B$4:$F$4</c:f>
              <c:numCache>
                <c:formatCode>0.0</c:formatCode>
                <c:ptCount val="5"/>
                <c:pt idx="0">
                  <c:v>10.6</c:v>
                </c:pt>
                <c:pt idx="1">
                  <c:v>3</c:v>
                </c:pt>
                <c:pt idx="2">
                  <c:v>7.9</c:v>
                </c:pt>
                <c:pt idx="3">
                  <c:v>5.4</c:v>
                </c:pt>
                <c:pt idx="4">
                  <c:v>9.4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Not Registered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Sheet1!$B$5:$F$5</c:f>
              <c:numCache>
                <c:formatCode>0.0</c:formatCode>
                <c:ptCount val="5"/>
                <c:pt idx="0">
                  <c:v>15.4</c:v>
                </c:pt>
                <c:pt idx="1">
                  <c:v>9.6999999999999993</c:v>
                </c:pt>
                <c:pt idx="2">
                  <c:v>14.9</c:v>
                </c:pt>
                <c:pt idx="3">
                  <c:v>17.899999999999999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20821584"/>
        <c:axId val="320821976"/>
      </c:barChart>
      <c:catAx>
        <c:axId val="32082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821976"/>
        <c:crosses val="autoZero"/>
        <c:auto val="1"/>
        <c:lblAlgn val="ctr"/>
        <c:lblOffset val="100"/>
        <c:noMultiLvlLbl val="0"/>
      </c:catAx>
      <c:valAx>
        <c:axId val="320821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Of</a:t>
                </a:r>
                <a:r>
                  <a:rPr lang="en-US" baseline="0" dirty="0" smtClean="0"/>
                  <a:t> entering freshmen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781496235861785E-2"/>
              <c:y val="0.258515185601799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82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306805633204435E-2"/>
          <c:y val="0.88330858642669663"/>
          <c:w val="0.85072815659901613"/>
          <c:h val="9.28818897637795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Did Not Graduate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43</c:v>
                </c:pt>
                <c:pt idx="1">
                  <c:v>22</c:v>
                </c:pt>
                <c:pt idx="2">
                  <c:v>42.9</c:v>
                </c:pt>
                <c:pt idx="3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Graduated Different College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8.4</c:v>
                </c:pt>
                <c:pt idx="1">
                  <c:v>13.6</c:v>
                </c:pt>
                <c:pt idx="2">
                  <c:v>11.4</c:v>
                </c:pt>
                <c:pt idx="3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Graduated Same College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48.6</c:v>
                </c:pt>
                <c:pt idx="1">
                  <c:v>64.400000000000006</c:v>
                </c:pt>
                <c:pt idx="2">
                  <c:v>45.7</c:v>
                </c:pt>
                <c:pt idx="3">
                  <c:v>55.2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19200840"/>
        <c:axId val="319202016"/>
      </c:barChart>
      <c:catAx>
        <c:axId val="31920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202016"/>
        <c:crosses val="autoZero"/>
        <c:auto val="1"/>
        <c:lblAlgn val="ctr"/>
        <c:lblOffset val="100"/>
        <c:noMultiLvlLbl val="0"/>
      </c:catAx>
      <c:valAx>
        <c:axId val="319202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of entering</a:t>
                </a:r>
                <a:r>
                  <a:rPr lang="en-US" baseline="0" dirty="0" smtClean="0"/>
                  <a:t> freshmen cohort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20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Fall 2018 </a:t>
            </a:r>
            <a:r>
              <a:rPr lang="en-US" dirty="0" smtClean="0"/>
              <a:t>AHS Enrolled Student</a:t>
            </a:r>
            <a:r>
              <a:rPr lang="en-US" baseline="0" dirty="0" smtClean="0"/>
              <a:t> Headcount by Level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Fall 2018 Enrolled Students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C91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Undergraduate (1159)</c:v>
                </c:pt>
                <c:pt idx="1">
                  <c:v>Graduate  (804)</c:v>
                </c:pt>
                <c:pt idx="2">
                  <c:v>Professional (203)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1159</c:v>
                </c:pt>
                <c:pt idx="1">
                  <c:v>804</c:v>
                </c:pt>
                <c:pt idx="2">
                  <c:v>203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58495948875969"/>
          <c:y val="0.36876086529428953"/>
          <c:w val="0.24170917494008901"/>
          <c:h val="0.3826585363034968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Fall 2018 Undergraduate Enrollment</c:v>
                </c:pt>
              </c:strCache>
            </c:strRef>
          </c:tx>
          <c:dPt>
            <c:idx val="0"/>
            <c:bubble3D val="0"/>
            <c:spPr>
              <a:solidFill>
                <a:srgbClr val="FFC91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DB7E6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rgbClr val="A888A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rgbClr val="74B23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DHD</c:v>
                </c:pt>
                <c:pt idx="1">
                  <c:v>HIM (on campus)</c:v>
                </c:pt>
                <c:pt idx="2">
                  <c:v>HIM (online)</c:v>
                </c:pt>
                <c:pt idx="3">
                  <c:v>Nutrition Science</c:v>
                </c:pt>
                <c:pt idx="4">
                  <c:v>Nutrition - Coordinated Program</c:v>
                </c:pt>
                <c:pt idx="5">
                  <c:v>Kinesiology</c:v>
                </c:pt>
                <c:pt idx="6">
                  <c:v>Rehabilitation Sciences</c:v>
                </c:pt>
                <c:pt idx="7">
                  <c:v>AHS Undeclared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49</c:v>
                </c:pt>
                <c:pt idx="1">
                  <c:v>49</c:v>
                </c:pt>
                <c:pt idx="2">
                  <c:v>30</c:v>
                </c:pt>
                <c:pt idx="3">
                  <c:v>37</c:v>
                </c:pt>
                <c:pt idx="4">
                  <c:v>26</c:v>
                </c:pt>
                <c:pt idx="5">
                  <c:v>602</c:v>
                </c:pt>
                <c:pt idx="6">
                  <c:v>240</c:v>
                </c:pt>
                <c:pt idx="7">
                  <c:v>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874238914093453"/>
          <c:y val="0.21700919653998779"/>
          <c:w val="0.32420872042102417"/>
          <c:h val="0.699281137630314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Fall 2018 Enrolled Students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C91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Female</c:v>
                </c:pt>
                <c:pt idx="1">
                  <c:v>Male</c:v>
                </c:pt>
                <c:pt idx="2">
                  <c:v>Other/Not Reported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716</c:v>
                </c:pt>
                <c:pt idx="1">
                  <c:v>441</c:v>
                </c:pt>
                <c:pt idx="2">
                  <c:v>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672505610711708"/>
          <c:y val="0.38448613452245534"/>
          <c:w val="0.18856907832173153"/>
          <c:h val="0.3669332670753310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 Distribution - UNDERGRADUATE</c:v>
                </c:pt>
              </c:strCache>
            </c:strRef>
          </c:tx>
          <c:dPt>
            <c:idx val="0"/>
            <c:bubble3D val="0"/>
            <c:spPr>
              <a:solidFill>
                <a:srgbClr val="A888A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AIAN</c:v>
                </c:pt>
                <c:pt idx="1">
                  <c:v>Asian</c:v>
                </c:pt>
                <c:pt idx="2">
                  <c:v>Black/African American</c:v>
                </c:pt>
                <c:pt idx="3">
                  <c:v>Hispanic</c:v>
                </c:pt>
                <c:pt idx="4">
                  <c:v>International</c:v>
                </c:pt>
                <c:pt idx="5">
                  <c:v>Multi-Race</c:v>
                </c:pt>
                <c:pt idx="6">
                  <c:v>NHPI</c:v>
                </c:pt>
                <c:pt idx="7">
                  <c:v>Unknown</c:v>
                </c:pt>
                <c:pt idx="8">
                  <c:v>White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285</c:v>
                </c:pt>
                <c:pt idx="2">
                  <c:v>100</c:v>
                </c:pt>
                <c:pt idx="3">
                  <c:v>349</c:v>
                </c:pt>
                <c:pt idx="4">
                  <c:v>29</c:v>
                </c:pt>
                <c:pt idx="5">
                  <c:v>47</c:v>
                </c:pt>
                <c:pt idx="6">
                  <c:v>3</c:v>
                </c:pt>
                <c:pt idx="7">
                  <c:v>7</c:v>
                </c:pt>
                <c:pt idx="8">
                  <c:v>339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AIAN</c:v>
                </c:pt>
                <c:pt idx="1">
                  <c:v>Asian</c:v>
                </c:pt>
                <c:pt idx="2">
                  <c:v>Black/African American</c:v>
                </c:pt>
                <c:pt idx="3">
                  <c:v>Hispanic</c:v>
                </c:pt>
                <c:pt idx="4">
                  <c:v>International</c:v>
                </c:pt>
                <c:pt idx="5">
                  <c:v>Multi-Race</c:v>
                </c:pt>
                <c:pt idx="6">
                  <c:v>NHPI</c:v>
                </c:pt>
                <c:pt idx="7">
                  <c:v>Unknown</c:v>
                </c:pt>
                <c:pt idx="8">
                  <c:v>White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529144983334337"/>
          <c:y val="8.7900443179054252E-2"/>
          <c:w val="0.2735445289444417"/>
          <c:h val="0.864315610031914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Undergraduate Residency Distribution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C91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Resident</c:v>
                </c:pt>
                <c:pt idx="1">
                  <c:v>Non-Resident</c:v>
                </c:pt>
                <c:pt idx="2">
                  <c:v>International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1007</c:v>
                </c:pt>
                <c:pt idx="1">
                  <c:v>112</c:v>
                </c:pt>
                <c:pt idx="2">
                  <c:v>40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904655981372074"/>
          <c:y val="0.24656988062011864"/>
          <c:w val="0.19508872580943354"/>
          <c:h val="0.3836064354013391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New vs. Continuing Students - UNDERGRADUATE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>
                  <a:lumMod val="75000"/>
                  <a:alpha val="8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New Freshmen</c:v>
                </c:pt>
                <c:pt idx="1">
                  <c:v>Readmit</c:v>
                </c:pt>
                <c:pt idx="2">
                  <c:v>New Transfer</c:v>
                </c:pt>
                <c:pt idx="3">
                  <c:v>Continuing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214</c:v>
                </c:pt>
                <c:pt idx="1">
                  <c:v>9</c:v>
                </c:pt>
                <c:pt idx="2">
                  <c:v>161</c:v>
                </c:pt>
                <c:pt idx="3">
                  <c:v>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207920245620025"/>
          <c:y val="0.3696327716261662"/>
          <c:w val="0.17032935503223973"/>
          <c:h val="0.3101510121129973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Undergraduate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C00000">
                  <a:alpha val="88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0 - 2 hours</c:v>
                </c:pt>
                <c:pt idx="1">
                  <c:v>3 - 5 hours</c:v>
                </c:pt>
                <c:pt idx="2">
                  <c:v>6 - 8 hours</c:v>
                </c:pt>
                <c:pt idx="3">
                  <c:v>9 - 11 hours</c:v>
                </c:pt>
                <c:pt idx="4">
                  <c:v>12 - 14 hours</c:v>
                </c:pt>
                <c:pt idx="5">
                  <c:v>15 - 17 hours</c:v>
                </c:pt>
                <c:pt idx="6">
                  <c:v>18 or more hours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18</c:v>
                </c:pt>
                <c:pt idx="2">
                  <c:v>22</c:v>
                </c:pt>
                <c:pt idx="3">
                  <c:v>54</c:v>
                </c:pt>
                <c:pt idx="4">
                  <c:v>429</c:v>
                </c:pt>
                <c:pt idx="5">
                  <c:v>552</c:v>
                </c:pt>
                <c:pt idx="6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619497325431765"/>
          <c:y val="0.22420619057348529"/>
          <c:w val="0.19583933983062984"/>
          <c:h val="0.5139810545828188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Is English your first language?</a:t>
            </a:r>
            <a:endParaRPr lang="en-US" sz="2400" b="1" dirty="0"/>
          </a:p>
        </c:rich>
      </c:tx>
      <c:layout>
        <c:manualLayout>
          <c:xMode val="edge"/>
          <c:yMode val="edge"/>
          <c:x val="0.1321896385815014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2357254329754759E-2"/>
          <c:y val="0.21398329705641461"/>
          <c:w val="0.61810072850232689"/>
          <c:h val="0.648463645839272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Is English your First language?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67.5</c:v>
                </c:pt>
                <c:pt idx="1">
                  <c:v>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0.32661</cdr:x>
      <cdr:y>0.25421</cdr:y>
    </cdr:from>
    <cdr:to>
      <cdr:x>0.40342</cdr:x>
      <cdr:y>0.33096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2996342" y="1274666"/>
          <a:ext cx="704650" cy="38478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 smtClean="0"/>
            <a:t>867</a:t>
          </a:r>
          <a:endParaRPr lang="en-US" b="1" dirty="0"/>
        </a:p>
      </cdr:txBody>
    </cdr:sp>
  </cdr:relSizeAnchor>
  <cdr:relSizeAnchor xmlns:cdr="http://schemas.openxmlformats.org/drawingml/2006/chartDrawing">
    <cdr:from>
      <cdr:x>0.5</cdr:x>
      <cdr:y>0.23686</cdr:y>
    </cdr:from>
    <cdr:to>
      <cdr:x>0.57681</cdr:x>
      <cdr:y>0.3136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4587072" y="1187644"/>
          <a:ext cx="704650" cy="38478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/>
            <a:t>890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0.68092</cdr:x>
      <cdr:y>0.17888</cdr:y>
    </cdr:from>
    <cdr:to>
      <cdr:x>0.75773</cdr:x>
      <cdr:y>0.25563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6246881" y="896950"/>
          <a:ext cx="704650" cy="38478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/>
            <a:t>995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0.84641</cdr:x>
      <cdr:y>0.08489</cdr:y>
    </cdr:from>
    <cdr:to>
      <cdr:x>0.93937</cdr:x>
      <cdr:y>0.16163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6533103" y="408543"/>
          <a:ext cx="71752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/>
            <a:t>1156</a:t>
          </a:r>
          <a:endParaRPr lang="en-US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F95574C-6F45-6042-97A7-9BBE6C2E37B4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A4D9E2D8-0EC0-B547-9723-D0646909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7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9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63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65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25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76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90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28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81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78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99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71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75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45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523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967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08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46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1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9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51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43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40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94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9E2D8-0EC0-B547-9723-D064690905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ue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53710" y="151718"/>
            <a:ext cx="6634364" cy="3619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800"/>
              </a:lnSpc>
            </a:pPr>
            <a:r>
              <a:rPr lang="en-US" sz="7200" b="1" kern="5000" spc="-200" dirty="0" smtClean="0">
                <a:solidFill>
                  <a:srgbClr val="FFFFFF"/>
                </a:solidFill>
                <a:latin typeface="Theinhardt"/>
              </a:rPr>
              <a:t>Presentation</a:t>
            </a:r>
            <a:br>
              <a:rPr lang="en-US" sz="7200" b="1" kern="5000" spc="-200" dirty="0" smtClean="0">
                <a:solidFill>
                  <a:srgbClr val="FFFFFF"/>
                </a:solidFill>
                <a:latin typeface="Theinhardt"/>
              </a:rPr>
            </a:br>
            <a:r>
              <a:rPr lang="en-US" sz="7200" b="1" kern="5000" spc="-200" dirty="0" smtClean="0">
                <a:solidFill>
                  <a:srgbClr val="FFFFFF"/>
                </a:solidFill>
                <a:latin typeface="Theinhardt"/>
              </a:rPr>
              <a:t>Title Goes</a:t>
            </a:r>
            <a:r>
              <a:rPr lang="en-US" sz="7200" b="1" kern="5000" spc="-200" dirty="0">
                <a:solidFill>
                  <a:srgbClr val="FFFFFF"/>
                </a:solidFill>
                <a:latin typeface="Theinhardt"/>
              </a:rPr>
              <a:t> </a:t>
            </a:r>
            <a:r>
              <a:rPr lang="en-US" sz="7200" b="1" kern="5000" spc="-200" dirty="0" smtClean="0">
                <a:solidFill>
                  <a:srgbClr val="FFFFFF"/>
                </a:solidFill>
                <a:latin typeface="Theinhardt"/>
              </a:rPr>
              <a:t>Here</a:t>
            </a:r>
            <a:br>
              <a:rPr lang="en-US" sz="7200" b="1" kern="5000" spc="-200" dirty="0" smtClean="0">
                <a:solidFill>
                  <a:srgbClr val="FFFFFF"/>
                </a:solidFill>
                <a:latin typeface="Theinhardt"/>
              </a:rPr>
            </a:br>
            <a:r>
              <a:rPr lang="en-US" sz="7200" b="1" kern="5000" spc="-200" dirty="0">
                <a:solidFill>
                  <a:schemeClr val="tx2">
                    <a:lumMod val="20000"/>
                    <a:lumOff val="80000"/>
                  </a:schemeClr>
                </a:solidFill>
                <a:latin typeface="Theinhardt"/>
              </a:rPr>
              <a:t>Subtitle of </a:t>
            </a:r>
            <a:br>
              <a:rPr lang="en-US" sz="7200" b="1" kern="5000" spc="-200" dirty="0">
                <a:solidFill>
                  <a:schemeClr val="tx2">
                    <a:lumMod val="20000"/>
                    <a:lumOff val="80000"/>
                  </a:schemeClr>
                </a:solidFill>
                <a:latin typeface="Theinhardt"/>
              </a:rPr>
            </a:br>
            <a:r>
              <a:rPr lang="en-US" sz="7200" b="1" kern="5000" spc="-200" dirty="0">
                <a:solidFill>
                  <a:schemeClr val="tx2">
                    <a:lumMod val="20000"/>
                    <a:lumOff val="80000"/>
                  </a:schemeClr>
                </a:solidFill>
                <a:latin typeface="Theinhardt"/>
              </a:rPr>
              <a:t>Presentation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284" y="4497654"/>
            <a:ext cx="1599513" cy="213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96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new_uic_mark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23" y="6108510"/>
            <a:ext cx="530352" cy="5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5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7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10515600" cy="16938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09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16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68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94933"/>
            <a:ext cx="7254345" cy="439473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4"/>
          </p:nvPr>
        </p:nvSpPr>
        <p:spPr>
          <a:xfrm>
            <a:off x="8212668" y="1794933"/>
            <a:ext cx="3142720" cy="43947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43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00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new_uic_mark_blue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118" y="6203973"/>
            <a:ext cx="549764" cy="54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0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  <p:sldLayoutId id="2147483654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2850A3"/>
          </a:solidFill>
          <a:latin typeface="Theinhardt Black" charset="0"/>
          <a:ea typeface="Theinhardt Black" charset="0"/>
          <a:cs typeface="Theinhardt Blac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Theinhardt" charset="0"/>
          <a:ea typeface="Theinhardt" charset="0"/>
          <a:cs typeface="Theinhard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Theinhardt" charset="0"/>
          <a:ea typeface="Theinhardt" charset="0"/>
          <a:cs typeface="Theinhard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Theinhardt" charset="0"/>
          <a:ea typeface="Theinhardt" charset="0"/>
          <a:cs typeface="Theinhard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Theinhardt" charset="0"/>
          <a:ea typeface="Theinhardt" charset="0"/>
          <a:cs typeface="Theinhard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Theinhardt" charset="0"/>
          <a:ea typeface="Theinhardt" charset="0"/>
          <a:cs typeface="Theinhard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oir.uic.edu/surveys/student-surveys/" TargetMode="Externa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oir.uic.edu/surveys/student-survey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oir.uic.edu/surveys/student-surveys/" TargetMode="Externa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ir.uic.edu/surveys/student-survey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ir.uic.edu/surveys/student-survey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ir.uic.edu/common-data-se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cialaid.uic.edu/cost/cost-attendance-coa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oir.uic.edu/data/student-data/data-book-dashboards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oir.uic.edu/data/student-data/data-book-dashboards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922" y="385781"/>
            <a:ext cx="10688605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5500" dirty="0" smtClean="0"/>
              <a:t>Student Success Lunch Series: </a:t>
            </a:r>
            <a:r>
              <a:rPr lang="en-US" sz="4500" i="1" dirty="0" smtClean="0"/>
              <a:t>Getting to Know Our </a:t>
            </a:r>
            <a:br>
              <a:rPr lang="en-US" sz="4500" i="1" dirty="0" smtClean="0"/>
            </a:br>
            <a:r>
              <a:rPr lang="en-US" sz="4500" i="1" dirty="0" smtClean="0"/>
              <a:t>AHS Undergraduate Students</a:t>
            </a:r>
            <a:endParaRPr lang="en-US" sz="45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284" y="3416440"/>
            <a:ext cx="2355210" cy="303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0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719" y="365125"/>
            <a:ext cx="11159836" cy="777875"/>
          </a:xfrm>
        </p:spPr>
        <p:txBody>
          <a:bodyPr>
            <a:noAutofit/>
          </a:bodyPr>
          <a:lstStyle/>
          <a:p>
            <a:r>
              <a:rPr lang="en-US" sz="3000" dirty="0"/>
              <a:t>AHS 10</a:t>
            </a:r>
            <a:r>
              <a:rPr lang="en-US" sz="3000" baseline="30000" dirty="0"/>
              <a:t>th</a:t>
            </a:r>
            <a:r>
              <a:rPr lang="en-US" sz="3000" dirty="0"/>
              <a:t> Day Census Undergraduate Enrollment – Fall 2018 </a:t>
            </a:r>
            <a:r>
              <a:rPr lang="en-US" sz="3000" dirty="0" smtClean="0"/>
              <a:t>% New vs. Continuing Students</a:t>
            </a:r>
            <a:endParaRPr lang="en-US" sz="30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2391584"/>
              </p:ext>
            </p:extLst>
          </p:nvPr>
        </p:nvGraphicFramePr>
        <p:xfrm>
          <a:off x="1039091" y="1363654"/>
          <a:ext cx="10037618" cy="484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27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3" y="365125"/>
            <a:ext cx="11326091" cy="777875"/>
          </a:xfrm>
        </p:spPr>
        <p:txBody>
          <a:bodyPr>
            <a:noAutofit/>
          </a:bodyPr>
          <a:lstStyle/>
          <a:p>
            <a:r>
              <a:rPr lang="en-US" sz="3000" dirty="0"/>
              <a:t>AHS 10</a:t>
            </a:r>
            <a:r>
              <a:rPr lang="en-US" sz="3000" baseline="30000" dirty="0"/>
              <a:t>th</a:t>
            </a:r>
            <a:r>
              <a:rPr lang="en-US" sz="3000" dirty="0"/>
              <a:t> Day Census Undergraduate Enrollment – Fall 2018 </a:t>
            </a:r>
            <a:r>
              <a:rPr lang="en-US" sz="3000" dirty="0" smtClean="0"/>
              <a:t>Enrolled Credit Hours</a:t>
            </a:r>
            <a:endParaRPr lang="en-US" sz="30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885500"/>
              </p:ext>
            </p:extLst>
          </p:nvPr>
        </p:nvGraphicFramePr>
        <p:xfrm>
          <a:off x="1312985" y="1230775"/>
          <a:ext cx="9566030" cy="472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57187" y="1700981"/>
            <a:ext cx="1632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Enrolled Credit Hours: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Survey of entering freshmen for UIC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Approximately 40% of entering class completed the survey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Survey collected every summer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Following slides capture entering cohort from Fall 2017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Data on following slides gathered from ESS report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Reports updated annually and available through Office of Institutional Research (OIR) website</a:t>
            </a: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Student Survey (ESS)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UIC Entering Freshmen – Fall 2017 Cohort</a:t>
            </a:r>
            <a:br>
              <a:rPr lang="en-US" sz="3800" dirty="0" smtClean="0"/>
            </a:br>
            <a:r>
              <a:rPr lang="en-US" sz="3800" dirty="0" smtClean="0"/>
              <a:t>Family Background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3425610"/>
              </p:ext>
            </p:extLst>
          </p:nvPr>
        </p:nvGraphicFramePr>
        <p:xfrm>
          <a:off x="633047" y="1465385"/>
          <a:ext cx="4794738" cy="489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2984051"/>
              </p:ext>
            </p:extLst>
          </p:nvPr>
        </p:nvGraphicFramePr>
        <p:xfrm>
          <a:off x="5638799" y="1337464"/>
          <a:ext cx="6002215" cy="484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47380" y="6128872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Entering Student Survey (ESS) 2017</a:t>
            </a:r>
          </a:p>
          <a:p>
            <a:r>
              <a:rPr lang="en-US" sz="1200" dirty="0">
                <a:hlinkClick r:id="rId5"/>
              </a:rPr>
              <a:t>http://oir.uic.edu/surveys/student-surveys</a:t>
            </a:r>
            <a:r>
              <a:rPr lang="en-US" sz="1200" dirty="0" smtClean="0">
                <a:hlinkClick r:id="rId5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032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UIC Entering Freshmen – Fall 2017 Cohort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Religious Affiliation (%)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26382339"/>
              </p:ext>
            </p:extLst>
          </p:nvPr>
        </p:nvGraphicFramePr>
        <p:xfrm>
          <a:off x="1287087" y="1740565"/>
          <a:ext cx="9108831" cy="4586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16307" y="6146368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Entering Student Survey (ESS) 2017</a:t>
            </a:r>
          </a:p>
          <a:p>
            <a:r>
              <a:rPr lang="en-US" sz="1200" dirty="0">
                <a:hlinkClick r:id="rId4"/>
              </a:rPr>
              <a:t>http://oir.uic.edu/surveys/student-surveys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475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/>
              <a:t>UIC Entering Freshmen – Fall 2017 Cohort 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Where do our students live?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3914850"/>
              </p:ext>
            </p:extLst>
          </p:nvPr>
        </p:nvGraphicFramePr>
        <p:xfrm>
          <a:off x="311727" y="1337464"/>
          <a:ext cx="5860473" cy="5258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4112052"/>
              </p:ext>
            </p:extLst>
          </p:nvPr>
        </p:nvGraphicFramePr>
        <p:xfrm>
          <a:off x="6172200" y="1331259"/>
          <a:ext cx="5621480" cy="526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2171" y="6134389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Entering Student Survey (ESS) 2017</a:t>
            </a:r>
          </a:p>
          <a:p>
            <a:r>
              <a:rPr lang="en-US" sz="1200" dirty="0">
                <a:hlinkClick r:id="rId5"/>
              </a:rPr>
              <a:t>http://oir.uic.edu/surveys/student-surveys</a:t>
            </a:r>
            <a:r>
              <a:rPr lang="en-US" sz="1200" dirty="0" smtClean="0">
                <a:hlinkClick r:id="rId5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073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979525"/>
            <a:ext cx="10515600" cy="4197438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>
                <a:solidFill>
                  <a:srgbClr val="2850A3"/>
                </a:solidFill>
                <a:latin typeface="Theinhardt"/>
              </a:rPr>
              <a:t>Get a bachelor’s degree (88.1%)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>
                <a:solidFill>
                  <a:srgbClr val="2850A3"/>
                </a:solidFill>
                <a:latin typeface="Theinhardt"/>
              </a:rPr>
              <a:t>Socialize with other racial/ethnic groups (80.4%)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>
                <a:solidFill>
                  <a:srgbClr val="2850A3"/>
                </a:solidFill>
                <a:latin typeface="Theinhardt"/>
              </a:rPr>
              <a:t>Make at least a “B” average (68.3%)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Get a job to expect to help pay for college (67.3%)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Develop close friendships with other students (68.8%)</a:t>
            </a: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5017" y="365125"/>
            <a:ext cx="11024755" cy="1325563"/>
          </a:xfrm>
        </p:spPr>
        <p:txBody>
          <a:bodyPr/>
          <a:lstStyle/>
          <a:p>
            <a:r>
              <a:rPr lang="en-US" dirty="0" smtClean="0"/>
              <a:t>Student Expectations </a:t>
            </a:r>
            <a:r>
              <a:rPr lang="en-US" dirty="0" smtClean="0"/>
              <a:t>of </a:t>
            </a:r>
            <a:r>
              <a:rPr lang="en-US" dirty="0" smtClean="0"/>
              <a:t>their </a:t>
            </a:r>
            <a:br>
              <a:rPr lang="en-US" dirty="0" smtClean="0"/>
            </a:br>
            <a:r>
              <a:rPr lang="en-US" dirty="0" smtClean="0"/>
              <a:t>College </a:t>
            </a:r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16307" y="6146368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Entering Student Survey (ESS) 2017</a:t>
            </a:r>
          </a:p>
          <a:p>
            <a:r>
              <a:rPr lang="en-US" sz="1200" dirty="0">
                <a:hlinkClick r:id="rId3"/>
              </a:rPr>
              <a:t>http://oir.uic.edu/surveys/student-surveys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371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979525"/>
            <a:ext cx="10515600" cy="4197438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Good academic reputation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Offered financial assistance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Grads get good jobs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Low tuition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UIC grads are admitted to top professional schools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5017" y="365125"/>
            <a:ext cx="11024755" cy="1325563"/>
          </a:xfrm>
        </p:spPr>
        <p:txBody>
          <a:bodyPr/>
          <a:lstStyle/>
          <a:p>
            <a:r>
              <a:rPr lang="en-US" dirty="0" smtClean="0"/>
              <a:t>Students’ Reasons </a:t>
            </a:r>
            <a:r>
              <a:rPr lang="en-US" dirty="0" smtClean="0"/>
              <a:t>for Attending UIC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16307" y="6146368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Entering Student Survey (ESS) 2017</a:t>
            </a:r>
          </a:p>
          <a:p>
            <a:r>
              <a:rPr lang="en-US" sz="1200" dirty="0">
                <a:hlinkClick r:id="rId3"/>
              </a:rPr>
              <a:t>http://oir.uic.edu/surveys/student-surveys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261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080" y="1975869"/>
            <a:ext cx="10515600" cy="41974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61% of UIC Undergraduates receive need based aid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50.1% of UIC Undergraduates receive PELL award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PELL eligible families are defined as having a “low income”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Average financial aid package is $14,792</a:t>
            </a: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UIC Undergraduate Student</a:t>
            </a:r>
            <a:br>
              <a:rPr lang="en-US" dirty="0" smtClean="0"/>
            </a:br>
            <a:r>
              <a:rPr lang="en-US" dirty="0" smtClean="0"/>
              <a:t>Financial Aid Summary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2291" y="5942475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OIR Common Data Set</a:t>
            </a:r>
          </a:p>
          <a:p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oir.uic.edu/common-data-set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089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080" y="2223083"/>
            <a:ext cx="10515600" cy="37193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Tuition – In State						$10,584	$10,584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Mandatory Fees						$ 4,286	$ 4,286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500" b="1" spc="-60" dirty="0" smtClean="0">
                <a:solidFill>
                  <a:srgbClr val="2850A3"/>
                </a:solidFill>
                <a:latin typeface="Theinhardt"/>
              </a:rPr>
              <a:t>Tuition Differential (variable)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Books and Supplies					$ </a:t>
            </a:r>
            <a:r>
              <a:rPr lang="en-US" b="1" spc="-60" dirty="0">
                <a:solidFill>
                  <a:srgbClr val="2850A3"/>
                </a:solidFill>
                <a:latin typeface="Theinhardt"/>
              </a:rPr>
              <a:t>1,400	$ </a:t>
            </a: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1,400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Housing and Food Expenses						$10,882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spc="-60" dirty="0" smtClean="0">
                <a:solidFill>
                  <a:srgbClr val="2850A3"/>
                </a:solidFill>
                <a:latin typeface="Theinhardt"/>
              </a:rPr>
              <a:t>(Independent / Dependent Not Living at Home)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Transportation						$ </a:t>
            </a:r>
            <a:r>
              <a:rPr lang="en-US" b="1" spc="-60" dirty="0">
                <a:solidFill>
                  <a:srgbClr val="2850A3"/>
                </a:solidFill>
                <a:latin typeface="Theinhardt"/>
              </a:rPr>
              <a:t>1,452	$ </a:t>
            </a: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1,452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Personal Expenses					</a:t>
            </a:r>
            <a:r>
              <a:rPr lang="en-US" b="1" u="sng" spc="-60" dirty="0" smtClean="0">
                <a:solidFill>
                  <a:srgbClr val="2850A3"/>
                </a:solidFill>
                <a:latin typeface="Theinhardt"/>
              </a:rPr>
              <a:t>$ 3,676</a:t>
            </a: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	</a:t>
            </a:r>
            <a:r>
              <a:rPr lang="en-US" b="1" u="sng" spc="-60" dirty="0" smtClean="0">
                <a:solidFill>
                  <a:srgbClr val="2850A3"/>
                </a:solidFill>
                <a:latin typeface="Theinhardt"/>
              </a:rPr>
              <a:t>$ 2,176</a:t>
            </a:r>
            <a:endParaRPr lang="en-US" dirty="0"/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800" b="1" spc="-60" dirty="0" smtClean="0">
                <a:solidFill>
                  <a:srgbClr val="2850A3"/>
                </a:solidFill>
                <a:latin typeface="Theinhardt"/>
              </a:rPr>
              <a:t>TOTAL							$23,398	$30,780</a:t>
            </a:r>
            <a:endParaRPr lang="en-US" sz="2800" b="1" spc="-60" dirty="0">
              <a:solidFill>
                <a:srgbClr val="2850A3"/>
              </a:solidFill>
              <a:latin typeface="Theinhard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UIC Undergraduate </a:t>
            </a:r>
            <a:br>
              <a:rPr lang="en-US" dirty="0" smtClean="0"/>
            </a:br>
            <a:r>
              <a:rPr lang="en-US" dirty="0" smtClean="0"/>
              <a:t>Cost of Attendance 2018-2019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2291" y="5942475"/>
            <a:ext cx="4021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Office of Financial Aid website: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://financialaid.uic.edu/cost/cost-attendance-coa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942474"/>
            <a:ext cx="4119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  Students also have a $68 Stafford Loan fee (if borrowed that is not included in above totals.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204432" y="1837189"/>
            <a:ext cx="3858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Living at Home</a:t>
            </a:r>
            <a:r>
              <a:rPr lang="en-US" dirty="0" smtClean="0"/>
              <a:t>	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Not Living At Home</a:t>
            </a:r>
            <a:endParaRPr lang="en-U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8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979525"/>
            <a:ext cx="10515600" cy="41974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Introduction to Student Success Lunch Series</a:t>
            </a: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Current Student Stories</a:t>
            </a: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AHS Undergraduate Student Data</a:t>
            </a: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Discussion</a:t>
            </a: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Our AHS Undergraduate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240782"/>
            <a:ext cx="10515600" cy="4197438"/>
          </a:xfrm>
        </p:spPr>
        <p:txBody>
          <a:bodyPr/>
          <a:lstStyle/>
          <a:p>
            <a:pPr marL="0" indent="0">
              <a:buNone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Freshmen: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Average high school GPA = 3.38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 marL="0" indent="0">
              <a:buNone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Transfer Students:</a:t>
            </a: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>
                <a:solidFill>
                  <a:srgbClr val="2850A3"/>
                </a:solidFill>
                <a:latin typeface="Theinhardt"/>
              </a:rPr>
              <a:t>Average </a:t>
            </a: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transfer college GPA = 3.28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Average transfer hours earned = 61.1 hours </a:t>
            </a: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5017" y="653962"/>
            <a:ext cx="11024755" cy="1325563"/>
          </a:xfrm>
        </p:spPr>
        <p:txBody>
          <a:bodyPr/>
          <a:lstStyle/>
          <a:p>
            <a:r>
              <a:rPr lang="en-US" dirty="0" smtClean="0"/>
              <a:t>AHS Undergraduate Admission </a:t>
            </a:r>
            <a:r>
              <a:rPr lang="en-US" dirty="0" smtClean="0"/>
              <a:t>Profiles</a:t>
            </a:r>
            <a:br>
              <a:rPr lang="en-US" dirty="0" smtClean="0"/>
            </a:br>
            <a:r>
              <a:rPr lang="en-US" dirty="0" smtClean="0"/>
              <a:t>Fall 2018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AHS </a:t>
            </a:r>
            <a:r>
              <a:rPr lang="en-US" sz="3800" dirty="0"/>
              <a:t>Entering Freshmen – Fall </a:t>
            </a:r>
            <a:r>
              <a:rPr lang="en-US" sz="3800" dirty="0" smtClean="0"/>
              <a:t>2018 </a:t>
            </a:r>
            <a:r>
              <a:rPr lang="en-US" sz="3800" dirty="0"/>
              <a:t>Cohort Academic </a:t>
            </a:r>
            <a:r>
              <a:rPr lang="en-US" sz="3800" dirty="0" smtClean="0"/>
              <a:t>Preparation - Freshmen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732627"/>
              </p:ext>
            </p:extLst>
          </p:nvPr>
        </p:nvGraphicFramePr>
        <p:xfrm>
          <a:off x="885080" y="1285734"/>
          <a:ext cx="10421840" cy="513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44133" y="6287824"/>
            <a:ext cx="4021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captured from </a:t>
            </a:r>
            <a:r>
              <a:rPr lang="en-US" sz="1200" dirty="0" smtClean="0"/>
              <a:t>AHS F’18 </a:t>
            </a:r>
            <a:r>
              <a:rPr lang="en-US" sz="1200" dirty="0" smtClean="0"/>
              <a:t>Admissions enrollment reports.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9074997" y="2713703"/>
            <a:ext cx="2231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Earned GPA Range: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AHS </a:t>
            </a:r>
            <a:r>
              <a:rPr lang="en-US" sz="3800" dirty="0"/>
              <a:t>Entering Freshmen – Fall </a:t>
            </a:r>
            <a:r>
              <a:rPr lang="en-US" sz="3800" dirty="0" smtClean="0"/>
              <a:t>2018 </a:t>
            </a:r>
            <a:r>
              <a:rPr lang="en-US" sz="3800" dirty="0"/>
              <a:t>Cohort Academic </a:t>
            </a:r>
            <a:r>
              <a:rPr lang="en-US" sz="3800" dirty="0" smtClean="0"/>
              <a:t>Preparation - Freshmen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925686"/>
              </p:ext>
            </p:extLst>
          </p:nvPr>
        </p:nvGraphicFramePr>
        <p:xfrm>
          <a:off x="885080" y="1285734"/>
          <a:ext cx="10421840" cy="513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44133" y="6287824"/>
            <a:ext cx="4021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captured from AHS </a:t>
            </a:r>
            <a:r>
              <a:rPr lang="en-US" sz="1200" dirty="0" smtClean="0"/>
              <a:t>F’18 Admissions </a:t>
            </a:r>
            <a:r>
              <a:rPr lang="en-US" sz="1200" dirty="0" smtClean="0"/>
              <a:t>enrollment reports.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986506" y="2507226"/>
            <a:ext cx="2231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 Score Range: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8654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dirty="0" smtClean="0"/>
              <a:t>AHS Entering Freshmen Cohort</a:t>
            </a:r>
            <a:br>
              <a:rPr lang="en-US" sz="3500" dirty="0" smtClean="0"/>
            </a:br>
            <a:r>
              <a:rPr lang="en-US" sz="3500" dirty="0" smtClean="0"/>
              <a:t>RETENTION Rates (%) – 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 to 2</a:t>
            </a:r>
            <a:r>
              <a:rPr lang="en-US" sz="3500" baseline="30000" dirty="0" smtClean="0"/>
              <a:t>nd</a:t>
            </a:r>
            <a:r>
              <a:rPr lang="en-US" sz="3500" dirty="0" smtClean="0"/>
              <a:t> Year</a:t>
            </a:r>
            <a:endParaRPr lang="en-US" sz="3500" dirty="0">
              <a:solidFill>
                <a:srgbClr val="2850A3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56312469"/>
              </p:ext>
            </p:extLst>
          </p:nvPr>
        </p:nvGraphicFramePr>
        <p:xfrm>
          <a:off x="648393" y="980901"/>
          <a:ext cx="10601497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79889" y="6250461"/>
            <a:ext cx="4457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collected from UIC OIR Student Data – </a:t>
            </a:r>
            <a:r>
              <a:rPr lang="en-US" sz="1200" dirty="0"/>
              <a:t>Retention Dashboard </a:t>
            </a:r>
            <a:r>
              <a:rPr lang="en-US" sz="1200" dirty="0">
                <a:hlinkClick r:id="rId4"/>
              </a:rPr>
              <a:t>http://</a:t>
            </a:r>
            <a:r>
              <a:rPr lang="en-US" sz="1200" dirty="0" smtClean="0">
                <a:hlinkClick r:id="rId4"/>
              </a:rPr>
              <a:t>oir.uic.edu/data/student-data/data-book-dashboards/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306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865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AHS Entering Freshmen Cohort</a:t>
            </a:r>
            <a:br>
              <a:rPr lang="en-US" sz="3600" dirty="0" smtClean="0"/>
            </a:br>
            <a:r>
              <a:rPr lang="en-US" sz="3600" dirty="0" smtClean="0"/>
              <a:t>6 Year GRADUATION Rates (%)</a:t>
            </a:r>
            <a:endParaRPr lang="en-US" sz="3600" dirty="0">
              <a:solidFill>
                <a:srgbClr val="2850A3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45231971"/>
              </p:ext>
            </p:extLst>
          </p:nvPr>
        </p:nvGraphicFramePr>
        <p:xfrm>
          <a:off x="634538" y="967738"/>
          <a:ext cx="10601497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87608" y="6211669"/>
            <a:ext cx="4457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captured from UIC OIR Student Data – Graduation </a:t>
            </a:r>
            <a:r>
              <a:rPr lang="en-US" sz="1200" dirty="0"/>
              <a:t>Dashboard </a:t>
            </a:r>
            <a:r>
              <a:rPr lang="en-US" sz="1200" dirty="0">
                <a:hlinkClick r:id="rId4"/>
              </a:rPr>
              <a:t>http://</a:t>
            </a:r>
            <a:r>
              <a:rPr lang="en-US" sz="1200" dirty="0" smtClean="0">
                <a:hlinkClick r:id="rId4"/>
              </a:rPr>
              <a:t>oir.uic.edu/data/student-data/data-book-dashboards/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2278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034683"/>
          </a:xfrm>
        </p:spPr>
        <p:txBody>
          <a:bodyPr>
            <a:normAutofit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04337"/>
            <a:ext cx="12192000" cy="3692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Applied Health Sciences |  Office of the Dean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979525"/>
            <a:ext cx="10515600" cy="41974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Michelle Moy – Rehabilitation Sciences student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Disability and Human Development minor</a:t>
            </a:r>
          </a:p>
          <a:p>
            <a:pPr marL="457200" lvl="1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Cassandra Barnes – Nutrition student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Jeffrey Tan – Rehabilitation Sciences student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spc="-60" dirty="0" smtClean="0">
                <a:solidFill>
                  <a:srgbClr val="2850A3"/>
                </a:solidFill>
                <a:latin typeface="Theinhardt"/>
              </a:rPr>
              <a:t>Disability and Human Development minor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 marL="0" indent="0">
              <a:buNone/>
            </a:pPr>
            <a:endParaRPr lang="en-US" b="1" spc="-60" dirty="0" smtClean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spc="-60" dirty="0">
              <a:solidFill>
                <a:srgbClr val="2850A3"/>
              </a:solidFill>
              <a:latin typeface="Theinhardt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AHS Undergraduate 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AHS Undergraduate 10</a:t>
            </a:r>
            <a:r>
              <a:rPr lang="en-US" sz="3800" baseline="30000" dirty="0" smtClean="0"/>
              <a:t>th</a:t>
            </a:r>
            <a:r>
              <a:rPr lang="en-US" sz="3800" dirty="0" smtClean="0"/>
              <a:t> Day Census</a:t>
            </a:r>
            <a:br>
              <a:rPr lang="en-US" sz="3800" dirty="0" smtClean="0"/>
            </a:br>
            <a:r>
              <a:rPr lang="en-US" sz="3800" dirty="0" smtClean="0"/>
              <a:t>Enrollment History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40536"/>
              </p:ext>
            </p:extLst>
          </p:nvPr>
        </p:nvGraphicFramePr>
        <p:xfrm>
          <a:off x="1386672" y="1045028"/>
          <a:ext cx="9174145" cy="501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03490" y="2512088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778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58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AHS 10</a:t>
            </a:r>
            <a:r>
              <a:rPr lang="en-US" sz="3800" baseline="30000" dirty="0" smtClean="0"/>
              <a:t>th</a:t>
            </a:r>
            <a:r>
              <a:rPr lang="en-US" sz="3800" dirty="0" smtClean="0"/>
              <a:t> Day Census Enrollment – Fall 2018 </a:t>
            </a:r>
            <a:br>
              <a:rPr lang="en-US" sz="3800" dirty="0" smtClean="0"/>
            </a:br>
            <a:r>
              <a:rPr lang="en-US" sz="3800" dirty="0" smtClean="0"/>
              <a:t>by Level and Program</a:t>
            </a:r>
            <a:endParaRPr lang="en-US" sz="3800" dirty="0">
              <a:solidFill>
                <a:srgbClr val="2850A3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6495652"/>
              </p:ext>
            </p:extLst>
          </p:nvPr>
        </p:nvGraphicFramePr>
        <p:xfrm>
          <a:off x="838200" y="1331259"/>
          <a:ext cx="10515600" cy="484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02236" y="5465618"/>
            <a:ext cx="3751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Fall 2018 Total Enrolled Students = 2166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422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396298"/>
            <a:ext cx="11066318" cy="777875"/>
          </a:xfrm>
        </p:spPr>
        <p:txBody>
          <a:bodyPr>
            <a:noAutofit/>
          </a:bodyPr>
          <a:lstStyle/>
          <a:p>
            <a:r>
              <a:rPr lang="en-US" sz="3000" dirty="0" smtClean="0"/>
              <a:t>AHS 10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Day Census Undergraduate Enrollment – Fall 2018 </a:t>
            </a:r>
            <a:br>
              <a:rPr lang="en-US" sz="3000" dirty="0" smtClean="0"/>
            </a:br>
            <a:r>
              <a:rPr lang="en-US" sz="3000" dirty="0" smtClean="0"/>
              <a:t>by Level and Program</a:t>
            </a:r>
            <a:endParaRPr lang="en-US" sz="30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9346752"/>
              </p:ext>
            </p:extLst>
          </p:nvPr>
        </p:nvGraphicFramePr>
        <p:xfrm>
          <a:off x="727364" y="1236518"/>
          <a:ext cx="10810212" cy="4940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36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545" y="365125"/>
            <a:ext cx="11097491" cy="777875"/>
          </a:xfrm>
        </p:spPr>
        <p:txBody>
          <a:bodyPr>
            <a:noAutofit/>
          </a:bodyPr>
          <a:lstStyle/>
          <a:p>
            <a:r>
              <a:rPr lang="en-US" sz="3000" dirty="0"/>
              <a:t>AHS 10</a:t>
            </a:r>
            <a:r>
              <a:rPr lang="en-US" sz="3000" baseline="30000" dirty="0"/>
              <a:t>th</a:t>
            </a:r>
            <a:r>
              <a:rPr lang="en-US" sz="3000" dirty="0"/>
              <a:t> Day Census Undergraduate Enrollment – Fall 2018</a:t>
            </a:r>
            <a:br>
              <a:rPr lang="en-US" sz="3000" dirty="0"/>
            </a:br>
            <a:r>
              <a:rPr lang="en-US" sz="3000" dirty="0"/>
              <a:t>Gender Distribution (%)</a:t>
            </a:r>
            <a:endParaRPr lang="en-US" sz="3000" dirty="0">
              <a:solidFill>
                <a:srgbClr val="2850A3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9869388"/>
              </p:ext>
            </p:extLst>
          </p:nvPr>
        </p:nvGraphicFramePr>
        <p:xfrm>
          <a:off x="838200" y="1331259"/>
          <a:ext cx="10515600" cy="484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936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777875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AHS 10</a:t>
            </a:r>
            <a:r>
              <a:rPr lang="en-US" sz="3000" baseline="30000" dirty="0"/>
              <a:t>th</a:t>
            </a:r>
            <a:r>
              <a:rPr lang="en-US" sz="3000" dirty="0"/>
              <a:t> Day Census Undergraduate Enrollment – Fall 2018 </a:t>
            </a:r>
            <a:r>
              <a:rPr lang="en-US" sz="3000" dirty="0" smtClean="0"/>
              <a:t>Race/Ethnicity Distribution (%)</a:t>
            </a:r>
            <a:endParaRPr lang="en-US" sz="3000" dirty="0">
              <a:solidFill>
                <a:srgbClr val="2850A3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4382997"/>
              </p:ext>
            </p:extLst>
          </p:nvPr>
        </p:nvGraphicFramePr>
        <p:xfrm>
          <a:off x="571501" y="1381991"/>
          <a:ext cx="10910454" cy="474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750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365125"/>
            <a:ext cx="11024753" cy="777875"/>
          </a:xfrm>
        </p:spPr>
        <p:txBody>
          <a:bodyPr>
            <a:noAutofit/>
          </a:bodyPr>
          <a:lstStyle/>
          <a:p>
            <a:r>
              <a:rPr lang="en-US" sz="3000" dirty="0"/>
              <a:t>AHS 10</a:t>
            </a:r>
            <a:r>
              <a:rPr lang="en-US" sz="3000" baseline="30000" dirty="0"/>
              <a:t>th</a:t>
            </a:r>
            <a:r>
              <a:rPr lang="en-US" sz="3000" dirty="0"/>
              <a:t> Day Census Undergraduate Enrollment – Fall 2018 </a:t>
            </a:r>
            <a:r>
              <a:rPr lang="en-US" sz="3000" dirty="0" smtClean="0"/>
              <a:t>Residency Status (%)</a:t>
            </a:r>
            <a:endParaRPr lang="en-US" sz="3000" dirty="0">
              <a:solidFill>
                <a:srgbClr val="FF0000"/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7425991"/>
              </p:ext>
            </p:extLst>
          </p:nvPr>
        </p:nvGraphicFramePr>
        <p:xfrm>
          <a:off x="1292888" y="1309027"/>
          <a:ext cx="9606224" cy="4945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63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673</Words>
  <Application>Microsoft Office PowerPoint</Application>
  <PresentationFormat>Widescreen</PresentationFormat>
  <Paragraphs>147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Theinhardt</vt:lpstr>
      <vt:lpstr>Theinhardt Black</vt:lpstr>
      <vt:lpstr>Office Theme</vt:lpstr>
      <vt:lpstr>Student Success Lunch Series: Getting to Know Our  AHS Undergraduate Students</vt:lpstr>
      <vt:lpstr>Getting to Know Our AHS Undergraduate Students</vt:lpstr>
      <vt:lpstr>AHS Undergraduate Stories</vt:lpstr>
      <vt:lpstr>AHS Undergraduate 10th Day Census Enrollment History</vt:lpstr>
      <vt:lpstr>AHS 10th Day Census Enrollment – Fall 2018  by Level and Program</vt:lpstr>
      <vt:lpstr>AHS 10th Day Census Undergraduate Enrollment – Fall 2018  by Level and Program</vt:lpstr>
      <vt:lpstr>AHS 10th Day Census Undergraduate Enrollment – Fall 2018 Gender Distribution (%)</vt:lpstr>
      <vt:lpstr>AHS 10th Day Census Undergraduate Enrollment – Fall 2018 Race/Ethnicity Distribution (%)</vt:lpstr>
      <vt:lpstr>AHS 10th Day Census Undergraduate Enrollment – Fall 2018 Residency Status (%)</vt:lpstr>
      <vt:lpstr>AHS 10th Day Census Undergraduate Enrollment – Fall 2018 % New vs. Continuing Students</vt:lpstr>
      <vt:lpstr>AHS 10th Day Census Undergraduate Enrollment – Fall 2018 Enrolled Credit Hours</vt:lpstr>
      <vt:lpstr>Entering Student Survey (ESS)</vt:lpstr>
      <vt:lpstr>UIC Entering Freshmen – Fall 2017 Cohort Family Background</vt:lpstr>
      <vt:lpstr>UIC Entering Freshmen – Fall 2017 Cohort  Religious Affiliation (%)</vt:lpstr>
      <vt:lpstr>UIC Entering Freshmen – Fall 2017 Cohort  Where do our students live?</vt:lpstr>
      <vt:lpstr>Student Expectations of their  College Experience</vt:lpstr>
      <vt:lpstr>Students’ Reasons for Attending UIC</vt:lpstr>
      <vt:lpstr>UIC Undergraduate Student Financial Aid Summary</vt:lpstr>
      <vt:lpstr>UIC Undergraduate  Cost of Attendance 2018-2019</vt:lpstr>
      <vt:lpstr>AHS Undergraduate Admission Profiles Fall 2018 Class</vt:lpstr>
      <vt:lpstr>AHS Entering Freshmen – Fall 2018 Cohort Academic Preparation - Freshmen</vt:lpstr>
      <vt:lpstr>AHS Entering Freshmen – Fall 2018 Cohort Academic Preparation - Freshmen</vt:lpstr>
      <vt:lpstr>AHS Entering Freshmen Cohort RETENTION Rates (%) – 1st to 2nd Year</vt:lpstr>
      <vt:lpstr>AHS Entering Freshmen Cohort 6 Year GRADUATION Rates (%)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Ruhlman, Rebecca</dc:creator>
  <cp:lastModifiedBy>Doran, Eileen Marie</cp:lastModifiedBy>
  <cp:revision>96</cp:revision>
  <cp:lastPrinted>2019-01-16T16:53:17Z</cp:lastPrinted>
  <dcterms:created xsi:type="dcterms:W3CDTF">2017-11-13T20:08:01Z</dcterms:created>
  <dcterms:modified xsi:type="dcterms:W3CDTF">2019-03-14T02:58:40Z</dcterms:modified>
</cp:coreProperties>
</file>